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sldIdLst>
    <p:sldId id="259" r:id="rId6"/>
    <p:sldId id="262" r:id="rId7"/>
    <p:sldId id="274" r:id="rId8"/>
    <p:sldId id="269" r:id="rId9"/>
    <p:sldId id="270" r:id="rId10"/>
    <p:sldId id="271" r:id="rId11"/>
    <p:sldId id="265" r:id="rId12"/>
    <p:sldId id="272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02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436259" y="6581001"/>
            <a:ext cx="669960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i="1" dirty="0" smtClean="0">
                <a:solidFill>
                  <a:srgbClr val="FFFFFF"/>
                </a:solidFill>
              </a:rPr>
              <a:t>Creating a Safer and Healthier World by Advancing the Science</a:t>
            </a:r>
            <a:r>
              <a:rPr lang="en-US" sz="1200" dirty="0" smtClean="0">
                <a:solidFill>
                  <a:srgbClr val="FFFFFF"/>
                </a:solidFill>
              </a:rPr>
              <a:t> </a:t>
            </a:r>
            <a:r>
              <a:rPr lang="en-US" sz="1200" i="1" dirty="0" smtClean="0">
                <a:solidFill>
                  <a:srgbClr val="FFFFFF"/>
                </a:solidFill>
              </a:rPr>
              <a:t>and Increasing the Impact of Toxicology</a:t>
            </a:r>
            <a:endParaRPr lang="en-US" sz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7663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42507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0023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7451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9669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8311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43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5743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4921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7079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6958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ackground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5682" y="1143000"/>
            <a:ext cx="7781118" cy="944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682" y="2102946"/>
            <a:ext cx="7781118" cy="43276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5682" y="6522926"/>
            <a:ext cx="864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C94CF-F0E3-034E-A0AE-4A0A40D16ADF}" type="datetimeFigureOut">
              <a:rPr lang="en-US" smtClean="0"/>
              <a:pPr/>
              <a:t>11/28/2015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9757" y="6505330"/>
            <a:ext cx="76484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 smtClean="0"/>
              <a:t>Creating a Safer and Healthier World by Advancing the Science</a:t>
            </a:r>
            <a:r>
              <a:rPr lang="en-US" dirty="0" smtClean="0"/>
              <a:t> </a:t>
            </a:r>
            <a:r>
              <a:rPr lang="en-US" i="1" dirty="0" smtClean="0"/>
              <a:t>and Increasing the Impact of Toxicology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2760" y="6522926"/>
            <a:ext cx="864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977421B-4B30-824C-80E7-6D25DE9CF0C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7086600" y="0"/>
            <a:ext cx="2057400" cy="1143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FF0000"/>
                </a:solidFill>
                <a:latin typeface="Arial" pitchFamily="34" charset="0"/>
              </a:rPr>
              <a:t>Reserve this space for camera image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759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7375E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630" y="3152340"/>
            <a:ext cx="9018740" cy="944628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/>
              <a:t>Identifying Endocrine Active Chemicals for Environmental Health Protection Using Pathways-Based Approaches for Screening and </a:t>
            </a:r>
            <a:r>
              <a:rPr lang="en-US" b="1" dirty="0" smtClean="0"/>
              <a:t>Testing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Do we have the tools/approaches ready now to think about using them? </a:t>
            </a:r>
          </a:p>
        </p:txBody>
      </p:sp>
    </p:spTree>
    <p:extLst>
      <p:ext uri="{BB962C8B-B14F-4D97-AF65-F5344CB8AC3E}">
        <p14:creationId xmlns:p14="http://schemas.microsoft.com/office/powerpoint/2010/main" xmlns="" val="1137663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5682" y="1565753"/>
            <a:ext cx="7781118" cy="4864823"/>
          </a:xfrm>
        </p:spPr>
        <p:txBody>
          <a:bodyPr/>
          <a:lstStyle/>
          <a:p>
            <a:pPr lvl="0"/>
            <a:r>
              <a:rPr lang="en-GB" dirty="0"/>
              <a:t>Which pathways define the endocrine system? </a:t>
            </a:r>
            <a:endParaRPr lang="en-US" sz="2800" dirty="0"/>
          </a:p>
          <a:p>
            <a:pPr lvl="1"/>
            <a:r>
              <a:rPr lang="en-GB" dirty="0"/>
              <a:t>To meet regulatory </a:t>
            </a:r>
            <a:r>
              <a:rPr lang="en-GB" dirty="0" smtClean="0"/>
              <a:t>requirements</a:t>
            </a:r>
          </a:p>
          <a:p>
            <a:pPr lvl="2"/>
            <a:r>
              <a:rPr lang="en-GB" sz="2000" dirty="0" smtClean="0"/>
              <a:t>Estrogen, Androgen, Thyroid = EDSP</a:t>
            </a:r>
            <a:endParaRPr lang="en-US" sz="2000" dirty="0"/>
          </a:p>
          <a:p>
            <a:pPr lvl="1"/>
            <a:r>
              <a:rPr lang="en-GB" dirty="0"/>
              <a:t>For protecting human health</a:t>
            </a:r>
            <a:endParaRPr lang="en-US" sz="2400" dirty="0"/>
          </a:p>
          <a:p>
            <a:pPr lvl="1"/>
            <a:r>
              <a:rPr lang="en-GB" dirty="0"/>
              <a:t>For protecting the environment 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81919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5682" y="1428750"/>
            <a:ext cx="7781118" cy="5001826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dirty="0"/>
              <a:t>US using </a:t>
            </a:r>
            <a:r>
              <a:rPr lang="en-US" dirty="0" err="1"/>
              <a:t>CompTox</a:t>
            </a:r>
            <a:r>
              <a:rPr lang="en-US" dirty="0"/>
              <a:t> and predictive models for screening</a:t>
            </a:r>
          </a:p>
          <a:p>
            <a:pPr lvl="0"/>
            <a:r>
              <a:rPr lang="en-US" dirty="0"/>
              <a:t>Additional predictive models under development for EAT</a:t>
            </a:r>
          </a:p>
          <a:p>
            <a:pPr lvl="0"/>
            <a:r>
              <a:rPr lang="en-US" dirty="0"/>
              <a:t>Addition endocrine pathways are important</a:t>
            </a:r>
          </a:p>
          <a:p>
            <a:pPr lvl="1"/>
            <a:r>
              <a:rPr lang="en-US" dirty="0"/>
              <a:t>Progesterone</a:t>
            </a:r>
          </a:p>
          <a:p>
            <a:pPr lvl="1"/>
            <a:r>
              <a:rPr lang="en-US" dirty="0"/>
              <a:t>Adrenal steroids</a:t>
            </a:r>
          </a:p>
          <a:p>
            <a:pPr lvl="1"/>
            <a:r>
              <a:rPr lang="en-US" dirty="0"/>
              <a:t>PPAR</a:t>
            </a:r>
          </a:p>
          <a:p>
            <a:pPr lvl="1"/>
            <a:r>
              <a:rPr lang="en-US" dirty="0"/>
              <a:t>Insulin</a:t>
            </a:r>
          </a:p>
          <a:p>
            <a:pPr lvl="0"/>
            <a:r>
              <a:rPr lang="en-US" dirty="0"/>
              <a:t>Non-receptor mediated effects (e.g. metabolism)</a:t>
            </a:r>
          </a:p>
          <a:p>
            <a:r>
              <a:rPr lang="en-US" dirty="0"/>
              <a:t>Other factors beyond pathway based interactions (e.g. environmental fate, degradation) </a:t>
            </a:r>
            <a:endParaRPr lang="en-US" sz="6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40480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5682" y="1314450"/>
            <a:ext cx="7781118" cy="5116126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Which pathways are adequately characterized for hazard assessment and/or regulatory </a:t>
            </a:r>
            <a:r>
              <a:rPr lang="en-US" dirty="0" smtClean="0"/>
              <a:t>purposes?</a:t>
            </a:r>
            <a:endParaRPr lang="en-US" dirty="0"/>
          </a:p>
          <a:p>
            <a:pPr lvl="0"/>
            <a:r>
              <a:rPr lang="en-US" dirty="0"/>
              <a:t>Estrogen:	</a:t>
            </a:r>
          </a:p>
          <a:p>
            <a:pPr lvl="1"/>
            <a:r>
              <a:rPr lang="en-US" dirty="0"/>
              <a:t>EPA has tools to provide alternative data to ER (and </a:t>
            </a:r>
            <a:r>
              <a:rPr lang="en-US" dirty="0" smtClean="0"/>
              <a:t>link </a:t>
            </a:r>
            <a:r>
              <a:rPr lang="en-US" dirty="0"/>
              <a:t>to hazard)</a:t>
            </a:r>
          </a:p>
          <a:p>
            <a:pPr lvl="1"/>
            <a:r>
              <a:rPr lang="en-US" dirty="0"/>
              <a:t>Non-receptor mediated effects are not captured </a:t>
            </a:r>
          </a:p>
          <a:p>
            <a:pPr lvl="1"/>
            <a:r>
              <a:rPr lang="en-US" dirty="0"/>
              <a:t>What is needed to link non-receptor mediated effects to pathway (i.e. hazard id)</a:t>
            </a:r>
          </a:p>
          <a:p>
            <a:pPr lvl="2"/>
            <a:r>
              <a:rPr lang="en-US" dirty="0" err="1" smtClean="0"/>
              <a:t>MoA</a:t>
            </a:r>
            <a:r>
              <a:rPr lang="en-US" dirty="0" smtClean="0"/>
              <a:t> or Qualitative AOP needed </a:t>
            </a:r>
            <a:r>
              <a:rPr lang="en-US" dirty="0"/>
              <a:t>for hazard identification</a:t>
            </a:r>
          </a:p>
          <a:p>
            <a:pPr lvl="2"/>
            <a:r>
              <a:rPr lang="en-US" dirty="0"/>
              <a:t>Route of exposure</a:t>
            </a:r>
          </a:p>
          <a:p>
            <a:pPr lvl="2"/>
            <a:r>
              <a:rPr lang="en-US" b="1" dirty="0"/>
              <a:t>Linkage between bioactivity and hazard</a:t>
            </a:r>
            <a:r>
              <a:rPr lang="en-US" dirty="0"/>
              <a:t> (or everything is a potential endocrine disruptor)</a:t>
            </a:r>
          </a:p>
          <a:p>
            <a:pPr lvl="3"/>
            <a:r>
              <a:rPr lang="en-US" dirty="0"/>
              <a:t>E.g. is there anything feasible linking ER pathway (mechanism) leading to reproductive failure –probably yes; probably not so for PXR</a:t>
            </a:r>
          </a:p>
          <a:p>
            <a:pPr lvl="2"/>
            <a:r>
              <a:rPr lang="en-US" dirty="0"/>
              <a:t>May want to consider potency/what are “cutoffs”</a:t>
            </a:r>
          </a:p>
          <a:p>
            <a:pPr lvl="2"/>
            <a:r>
              <a:rPr lang="en-US" dirty="0"/>
              <a:t>May be some uncertainty in mechanisms (e.g. Sulfotransferase </a:t>
            </a:r>
            <a:r>
              <a:rPr lang="en-US" dirty="0" smtClean="0"/>
              <a:t>depletion </a:t>
            </a:r>
            <a:r>
              <a:rPr lang="en-US" dirty="0"/>
              <a:t>of estrogen</a:t>
            </a:r>
            <a:r>
              <a:rPr lang="en-US" dirty="0" smtClean="0"/>
              <a:t>) or pathway interaction</a:t>
            </a:r>
            <a:endParaRPr lang="en-US" dirty="0"/>
          </a:p>
          <a:p>
            <a:pPr lvl="2"/>
            <a:r>
              <a:rPr lang="en-US" dirty="0"/>
              <a:t>Concept of casting a wider </a:t>
            </a:r>
            <a:r>
              <a:rPr lang="en-US" dirty="0" smtClean="0"/>
              <a:t>net</a:t>
            </a:r>
            <a:endParaRPr lang="en-US" dirty="0"/>
          </a:p>
          <a:p>
            <a:pPr lvl="2"/>
            <a:r>
              <a:rPr lang="en-US" dirty="0"/>
              <a:t>Possibility of using AOP framework to build those associations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18733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5682" y="1314450"/>
            <a:ext cx="7781118" cy="5116126"/>
          </a:xfrm>
        </p:spPr>
        <p:txBody>
          <a:bodyPr>
            <a:normAutofit/>
          </a:bodyPr>
          <a:lstStyle/>
          <a:p>
            <a:r>
              <a:rPr lang="en-US" dirty="0" smtClean="0"/>
              <a:t>Androgen </a:t>
            </a:r>
            <a:r>
              <a:rPr lang="en-US" dirty="0"/>
              <a:t>receptor</a:t>
            </a:r>
          </a:p>
          <a:p>
            <a:pPr lvl="1"/>
            <a:r>
              <a:rPr lang="en-US" dirty="0" smtClean="0"/>
              <a:t>Similar </a:t>
            </a:r>
            <a:r>
              <a:rPr lang="en-US" dirty="0"/>
              <a:t>story to ER</a:t>
            </a:r>
          </a:p>
          <a:p>
            <a:r>
              <a:rPr lang="en-US" dirty="0" smtClean="0"/>
              <a:t>Do </a:t>
            </a:r>
            <a:r>
              <a:rPr lang="en-US" dirty="0"/>
              <a:t>we have tools available to build alternative to </a:t>
            </a:r>
            <a:r>
              <a:rPr lang="en-US" dirty="0" smtClean="0"/>
              <a:t>existing Tier 1 (AR binding, Hershberger)</a:t>
            </a:r>
            <a:endParaRPr lang="en-US" dirty="0"/>
          </a:p>
          <a:p>
            <a:r>
              <a:rPr lang="en-US" dirty="0" smtClean="0"/>
              <a:t>Need relevant reference chemicals with range of potencies</a:t>
            </a:r>
            <a:endParaRPr lang="en-US" dirty="0"/>
          </a:p>
          <a:p>
            <a:r>
              <a:rPr lang="en-US" dirty="0" smtClean="0"/>
              <a:t>HB </a:t>
            </a:r>
            <a:r>
              <a:rPr lang="en-US" dirty="0"/>
              <a:t>may pick up effects other than AR (e.g. metabolism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43729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Metabolism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Tests (or models) to identify chemicals that are metabolically activated</a:t>
            </a:r>
          </a:p>
          <a:p>
            <a:r>
              <a:rPr lang="en-US" dirty="0" smtClean="0"/>
              <a:t>Critical </a:t>
            </a:r>
            <a:r>
              <a:rPr lang="en-US" dirty="0"/>
              <a:t>to measure chemicals that induce altered steroid </a:t>
            </a:r>
            <a:r>
              <a:rPr lang="en-US" dirty="0" smtClean="0"/>
              <a:t>homeostasis</a:t>
            </a:r>
          </a:p>
          <a:p>
            <a:r>
              <a:rPr lang="en-US" dirty="0"/>
              <a:t>W</a:t>
            </a:r>
            <a:r>
              <a:rPr lang="en-US" dirty="0" smtClean="0"/>
              <a:t>hen </a:t>
            </a:r>
            <a:r>
              <a:rPr lang="en-US" dirty="0"/>
              <a:t>that homeostasis is specific to endocrine system </a:t>
            </a:r>
            <a:endParaRPr lang="en-US" dirty="0" smtClean="0"/>
          </a:p>
          <a:p>
            <a:r>
              <a:rPr lang="en-US" dirty="0" smtClean="0"/>
              <a:t>Homeostatic in vitro assays </a:t>
            </a:r>
            <a:r>
              <a:rPr lang="en-US" dirty="0"/>
              <a:t>where chemicals can be </a:t>
            </a:r>
            <a:r>
              <a:rPr lang="en-US" dirty="0" smtClean="0"/>
              <a:t>identified that </a:t>
            </a:r>
            <a:r>
              <a:rPr lang="en-US" dirty="0"/>
              <a:t>alter homeostasis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6867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5682" y="1503123"/>
            <a:ext cx="7781118" cy="492745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Reference Chemicals</a:t>
            </a:r>
          </a:p>
          <a:p>
            <a:r>
              <a:rPr lang="en-US" dirty="0" smtClean="0"/>
              <a:t>Coverage of non-HTS amenable chemical space and new chemistries (e.g. Nano)</a:t>
            </a:r>
          </a:p>
          <a:p>
            <a:r>
              <a:rPr lang="en-US" dirty="0" smtClean="0"/>
              <a:t>Modeling fate and transport with respect to humans and environment/eco</a:t>
            </a:r>
          </a:p>
          <a:p>
            <a:r>
              <a:rPr lang="en-US" dirty="0" smtClean="0"/>
              <a:t>Casting a wider net to capture broad endocrine effects vs. pathway-specific assay batteries</a:t>
            </a:r>
          </a:p>
          <a:p>
            <a:r>
              <a:rPr lang="en-US" dirty="0" smtClean="0"/>
              <a:t>Measurement of internal doses and use of small model organisms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xmlns="" val="1739695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Acceptance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Fit for purpose and performance based validation</a:t>
            </a:r>
          </a:p>
          <a:p>
            <a:r>
              <a:rPr lang="en-US" dirty="0" smtClean="0"/>
              <a:t>Harmonized recommendations for testing strategies that would be widely accepted by regulators</a:t>
            </a:r>
          </a:p>
          <a:p>
            <a:r>
              <a:rPr lang="en-US" dirty="0" smtClean="0"/>
              <a:t>Hazard vs Risk based assessments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09290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Failed products/compounds</a:t>
            </a:r>
          </a:p>
          <a:p>
            <a:r>
              <a:rPr lang="en-US" dirty="0" smtClean="0"/>
              <a:t>Retrospective and prospective</a:t>
            </a:r>
          </a:p>
          <a:p>
            <a:r>
              <a:rPr lang="en-US" dirty="0" smtClean="0"/>
              <a:t>Industry sponsored formulation 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46000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rom xmlns="4b5ad832-23f4-46de-a67b-c8cbaf4388b6" xsi:nil="true"/>
    <ReceivedTime xmlns="4b5ad832-23f4-46de-a67b-c8cbaf4388b6" xsi:nil="true"/>
    <Recipients xmlns="4b5ad832-23f4-46de-a67b-c8cbaf4388b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F504A3F9BA4B44B14420BB93F0DCCD" ma:contentTypeVersion="3" ma:contentTypeDescription="Create a new document." ma:contentTypeScope="" ma:versionID="418f1e94156b215afa2264e92ee83657">
  <xsd:schema xmlns:xsd="http://www.w3.org/2001/XMLSchema" xmlns:xs="http://www.w3.org/2001/XMLSchema" xmlns:p="http://schemas.microsoft.com/office/2006/metadata/properties" xmlns:ns2="4b5ad832-23f4-46de-a67b-c8cbaf4388b6" targetNamespace="http://schemas.microsoft.com/office/2006/metadata/properties" ma:root="true" ma:fieldsID="d7764e53902a086514989a348b94ee0a" ns2:_="">
    <xsd:import namespace="4b5ad832-23f4-46de-a67b-c8cbaf4388b6"/>
    <xsd:element name="properties">
      <xsd:complexType>
        <xsd:sequence>
          <xsd:element name="documentManagement">
            <xsd:complexType>
              <xsd:all>
                <xsd:element ref="ns2:ReceivedTime" minOccurs="0"/>
                <xsd:element ref="ns2:From" minOccurs="0"/>
                <xsd:element ref="ns2:Recipi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5ad832-23f4-46de-a67b-c8cbaf4388b6" elementFormDefault="qualified">
    <xsd:import namespace="http://schemas.microsoft.com/office/2006/documentManagement/types"/>
    <xsd:import namespace="http://schemas.microsoft.com/office/infopath/2007/PartnerControls"/>
    <xsd:element name="ReceivedTime" ma:index="8" nillable="true" ma:displayName="ReceivedTime" ma:internalName="ReceivedTime">
      <xsd:simpleType>
        <xsd:restriction base="dms:DateTime"/>
      </xsd:simpleType>
    </xsd:element>
    <xsd:element name="From" ma:index="9" nillable="true" ma:displayName="From" ma:internalName="From">
      <xsd:simpleType>
        <xsd:restriction base="dms:Text"/>
      </xsd:simpleType>
    </xsd:element>
    <xsd:element name="Recipients" ma:index="10" nillable="true" ma:displayName="Recipients" ma:internalName="Recipients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342D3DFE-3E1E-47E1-A125-9521142017FE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  <ds:schemaRef ds:uri="4b5ad832-23f4-46de-a67b-c8cbaf4388b6"/>
    <ds:schemaRef ds:uri="http://purl.org/dc/dcmitype/"/>
    <ds:schemaRef ds:uri="http://www.w3.org/XML/1998/namespace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CA9B4DD3-5F6E-47DB-8D9B-A5AD9C703E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5ad832-23f4-46de-a67b-c8cbaf4388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69FD211-5EFE-4400-A19B-C56177A3489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D5FE35AD-478F-401E-85D1-BCD0886058CE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2977</TotalTime>
  <Words>276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Identifying Endocrine Active Chemicals for Environmental Health Protection Using Pathways-Based Approaches for Screening and Testing Do we have the tools/approaches ready now to think about using them? </vt:lpstr>
      <vt:lpstr>Slide 2</vt:lpstr>
      <vt:lpstr>Slide 3</vt:lpstr>
      <vt:lpstr>Slide 4</vt:lpstr>
      <vt:lpstr>Slide 5</vt:lpstr>
      <vt:lpstr>Metabolism</vt:lpstr>
      <vt:lpstr>Slide 7</vt:lpstr>
      <vt:lpstr>Global Acceptance</vt:lpstr>
      <vt:lpstr>Data Sharing</vt:lpstr>
    </vt:vector>
  </TitlesOfParts>
  <Company>AIM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lastModifiedBy>Marcia Lawson</cp:lastModifiedBy>
  <cp:revision>15</cp:revision>
  <cp:lastPrinted>2015-10-14T14:24:03Z</cp:lastPrinted>
  <dcterms:created xsi:type="dcterms:W3CDTF">2013-11-26T16:44:00Z</dcterms:created>
  <dcterms:modified xsi:type="dcterms:W3CDTF">2015-11-28T19:33:16Z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0x01010021F504A3F9BA4B44B14420BB93F0DCCD</vt:lpwstr>
  </property>
</Properties>
</file>